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60" r:id="rId1"/>
  </p:sldMasterIdLst>
  <p:notesMasterIdLst>
    <p:notesMasterId r:id="rId19"/>
  </p:notesMasterIdLst>
  <p:sldIdLst>
    <p:sldId id="289" r:id="rId2"/>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 id="303" r:id="rId16"/>
    <p:sldId id="304" r:id="rId17"/>
    <p:sldId id="305" r:id="rId18"/>
  </p:sldIdLst>
  <p:sldSz cx="9144000" cy="6858000" type="screen4x3"/>
  <p:notesSz cx="67818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ulet Maksut" initials="DM" lastIdx="2" clrIdx="0">
    <p:extLst>
      <p:ext uri="{19B8F6BF-5375-455C-9EA6-DF929625EA0E}">
        <p15:presenceInfo xmlns:p15="http://schemas.microsoft.com/office/powerpoint/2012/main" userId="Daulet Maksu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560" autoAdjust="0"/>
  </p:normalViewPr>
  <p:slideViewPr>
    <p:cSldViewPr>
      <p:cViewPr varScale="1">
        <p:scale>
          <a:sx n="57" d="100"/>
          <a:sy n="57" d="100"/>
        </p:scale>
        <p:origin x="154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BBCB501-971D-4FBD-BA73-FF4061DA74FD}" type="datetimeFigureOut">
              <a:rPr lang="ru-RU" smtClean="0"/>
              <a:pPr/>
              <a:t>17.03.2021</a:t>
            </a:fld>
            <a:endParaRPr lang="ru-RU"/>
          </a:p>
        </p:txBody>
      </p:sp>
      <p:sp>
        <p:nvSpPr>
          <p:cNvPr id="4" name="Образ слайда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8180" y="4715153"/>
            <a:ext cx="5425440" cy="44669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BD9EB3E4-959F-47A6-9C13-ED7A5D5E5E65}" type="slidenum">
              <a:rPr lang="ru-RU" smtClean="0"/>
              <a:pPr/>
              <a:t>‹#›</a:t>
            </a:fld>
            <a:endParaRPr lang="ru-RU"/>
          </a:p>
        </p:txBody>
      </p:sp>
    </p:spTree>
    <p:extLst>
      <p:ext uri="{BB962C8B-B14F-4D97-AF65-F5344CB8AC3E}">
        <p14:creationId xmlns:p14="http://schemas.microsoft.com/office/powerpoint/2010/main" val="225085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0B41ECE4-ABB2-4F96-BA92-C990E98519B9}" type="datetime1">
              <a:rPr lang="ru-RU" smtClean="0"/>
              <a:t>17.03.2021</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6F87789-79C0-4369-89FF-5E19A7612EE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5C25F8E-C3A8-4235-BD01-EE1ACAA97434}" type="datetime1">
              <a:rPr lang="ru-RU" smtClean="0"/>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97FF171-832E-4869-922D-E5CB08275789}" type="datetime1">
              <a:rPr lang="ru-RU" smtClean="0"/>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8CA841A6-38A9-4AE5-8EDD-77F38EA7C22C}" type="datetime1">
              <a:rPr lang="ru-RU" smtClean="0"/>
              <a:t>17.03.2021</a:t>
            </a:fld>
            <a:endParaRPr lang="ru-RU"/>
          </a:p>
        </p:txBody>
      </p:sp>
      <p:sp>
        <p:nvSpPr>
          <p:cNvPr id="9" name="Номер слайда 8"/>
          <p:cNvSpPr>
            <a:spLocks noGrp="1"/>
          </p:cNvSpPr>
          <p:nvPr>
            <p:ph type="sldNum" sz="quarter" idx="15"/>
          </p:nvPr>
        </p:nvSpPr>
        <p:spPr/>
        <p:txBody>
          <a:bodyPr rtlCol="0"/>
          <a:lstStyle/>
          <a:p>
            <a:fld id="{D6F87789-79C0-4369-89FF-5E19A7612EE5}"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64DBB4C3-C6A9-43C2-9A0A-D02B284D9606}" type="datetime1">
              <a:rPr lang="ru-RU" smtClean="0"/>
              <a:t>17.03.2021</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6F87789-79C0-4369-89FF-5E19A7612EE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BE126486-76D2-4727-8BA5-732B6994B5C5}" type="datetime1">
              <a:rPr lang="ru-RU" smtClean="0"/>
              <a:t>17.03.2021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87789-79C0-4369-89FF-5E19A7612EE5}"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698AC4B5-E5E4-48B6-B2DD-56C5CE6E58CD}" type="datetime1">
              <a:rPr lang="ru-RU" smtClean="0"/>
              <a:t>17.03.2021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6F87789-79C0-4369-89FF-5E19A7612EE5}"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BA00AF11-0F10-4DAA-9D79-486E59F53378}" type="datetime1">
              <a:rPr lang="ru-RU" smtClean="0"/>
              <a:t>17.03.2021</a:t>
            </a:fld>
            <a:endParaRPr lang="ru-RU"/>
          </a:p>
        </p:txBody>
      </p:sp>
      <p:sp>
        <p:nvSpPr>
          <p:cNvPr id="7" name="Номер слайда 6"/>
          <p:cNvSpPr>
            <a:spLocks noGrp="1"/>
          </p:cNvSpPr>
          <p:nvPr>
            <p:ph type="sldNum" sz="quarter" idx="11"/>
          </p:nvPr>
        </p:nvSpPr>
        <p:spPr/>
        <p:txBody>
          <a:bodyPr rtlCol="0"/>
          <a:lstStyle/>
          <a:p>
            <a:fld id="{D6F87789-79C0-4369-89FF-5E19A7612EE5}"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5869E12-1157-445D-A2DF-3F219FAA9D90}" type="datetime1">
              <a:rPr lang="ru-RU" smtClean="0"/>
              <a:t>17.03.2021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254F01D8-67B5-489B-A243-72DA8A8DA529}" type="datetime1">
              <a:rPr lang="ru-RU" smtClean="0"/>
              <a:t>17.03.2021</a:t>
            </a:fld>
            <a:endParaRPr lang="ru-RU"/>
          </a:p>
        </p:txBody>
      </p:sp>
      <p:sp>
        <p:nvSpPr>
          <p:cNvPr id="22" name="Номер слайда 21"/>
          <p:cNvSpPr>
            <a:spLocks noGrp="1"/>
          </p:cNvSpPr>
          <p:nvPr>
            <p:ph type="sldNum" sz="quarter" idx="15"/>
          </p:nvPr>
        </p:nvSpPr>
        <p:spPr/>
        <p:txBody>
          <a:bodyPr rtlCol="0"/>
          <a:lstStyle/>
          <a:p>
            <a:fld id="{D6F87789-79C0-4369-89FF-5E19A7612EE5}"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EEC5234B-A3C9-46B4-B874-77CC4591058E}" type="datetime1">
              <a:rPr lang="ru-RU" smtClean="0"/>
              <a:t>17.03.2021</a:t>
            </a:fld>
            <a:endParaRPr lang="ru-RU"/>
          </a:p>
        </p:txBody>
      </p:sp>
      <p:sp>
        <p:nvSpPr>
          <p:cNvPr id="18" name="Номер слайда 17"/>
          <p:cNvSpPr>
            <a:spLocks noGrp="1"/>
          </p:cNvSpPr>
          <p:nvPr>
            <p:ph type="sldNum" sz="quarter" idx="11"/>
          </p:nvPr>
        </p:nvSpPr>
        <p:spPr/>
        <p:txBody>
          <a:bodyPr rtlCol="0"/>
          <a:lstStyle/>
          <a:p>
            <a:fld id="{D6F87789-79C0-4369-89FF-5E19A7612EE5}"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BC1BD55-643C-4204-BC5A-F5FFA5E84B7A}" type="datetime1">
              <a:rPr lang="ru-RU" smtClean="0"/>
              <a:t>17.03.2021</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F87789-79C0-4369-89FF-5E19A7612EE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21C39B-038E-4CE8-BD6E-6347885CE84E}"/>
              </a:ext>
            </a:extLst>
          </p:cNvPr>
          <p:cNvSpPr>
            <a:spLocks noGrp="1"/>
          </p:cNvSpPr>
          <p:nvPr>
            <p:ph type="title"/>
          </p:nvPr>
        </p:nvSpPr>
        <p:spPr>
          <a:xfrm>
            <a:off x="1763688" y="274638"/>
            <a:ext cx="6161112" cy="778098"/>
          </a:xfrm>
        </p:spPr>
        <p:txBody>
          <a:bodyPr>
            <a:normAutofit/>
          </a:bodyPr>
          <a:lstStyle/>
          <a:p>
            <a:pPr marL="0" marR="0" lvl="0" indent="0" algn="ctr" defTabSz="914400" rtl="0" eaLnBrk="1" fontAlgn="auto" latinLnBrk="0" hangingPunct="1">
              <a:lnSpc>
                <a:spcPct val="100000"/>
              </a:lnSpc>
              <a:spcBef>
                <a:spcPts val="0"/>
              </a:spcBef>
              <a:spcAft>
                <a:spcPts val="0"/>
              </a:spcAft>
              <a:tabLst/>
              <a:defRPr/>
            </a:pPr>
            <a:r>
              <a:rPr lang="kk-KZ" sz="2000" kern="0" cap="none" dirty="0">
                <a:solidFill>
                  <a:schemeClr val="tx1"/>
                </a:solidFill>
                <a:latin typeface="Times New Roman"/>
                <a:ea typeface="Times New Roman"/>
                <a:cs typeface="Times New Roman"/>
                <a:sym typeface="Times New Roman"/>
              </a:rPr>
              <a:t>Ә</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л-Фараби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атындағы</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Қазақ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ұлттық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университеті</a:t>
            </a:r>
            <a:b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br>
            <a:r>
              <a:rPr lang="ru-RU" sz="2000" kern="0" cap="none" dirty="0">
                <a:solidFill>
                  <a:schemeClr val="tx1"/>
                </a:solidFill>
                <a:latin typeface="Times New Roman"/>
                <a:ea typeface="Times New Roman"/>
                <a:cs typeface="Times New Roman"/>
                <a:sym typeface="Times New Roman"/>
              </a:rPr>
              <a:t>Х</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имия</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және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химиялық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технология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факультеті</a:t>
            </a:r>
            <a:endParaRPr lang="ru-RU" sz="2000" dirty="0">
              <a:solidFill>
                <a:schemeClr val="tx1"/>
              </a:solidFill>
            </a:endParaRPr>
          </a:p>
        </p:txBody>
      </p:sp>
      <p:sp>
        <p:nvSpPr>
          <p:cNvPr id="3" name="Объект 2">
            <a:extLst>
              <a:ext uri="{FF2B5EF4-FFF2-40B4-BE49-F238E27FC236}">
                <a16:creationId xmlns:a16="http://schemas.microsoft.com/office/drawing/2014/main" id="{DB0BD90E-5A96-4146-A865-D8E252CC9F96}"/>
              </a:ext>
            </a:extLst>
          </p:cNvPr>
          <p:cNvSpPr>
            <a:spLocks noGrp="1"/>
          </p:cNvSpPr>
          <p:nvPr>
            <p:ph sz="quarter" idx="1"/>
          </p:nvPr>
        </p:nvSpPr>
        <p:spPr>
          <a:xfrm>
            <a:off x="467544" y="1279911"/>
            <a:ext cx="7889304" cy="5061176"/>
          </a:xfrm>
        </p:spPr>
        <p:txBody>
          <a:bodyPr>
            <a:normAutofit/>
          </a:bodyPr>
          <a:lstStyle/>
          <a:p>
            <a:pPr indent="0" algn="just">
              <a:lnSpc>
                <a:spcPct val="107000"/>
              </a:lnSpc>
              <a:spcAft>
                <a:spcPts val="800"/>
              </a:spcAft>
              <a:buNone/>
            </a:pPr>
            <a:endParaRPr lang="kk-KZ" sz="3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3600" dirty="0">
                <a:effectLst/>
                <a:latin typeface="Times New Roman" panose="02020603050405020304" pitchFamily="18" charset="0"/>
                <a:ea typeface="Calibri" panose="020F0502020204030204" pitchFamily="34" charset="0"/>
                <a:cs typeface="Times New Roman" panose="02020603050405020304" pitchFamily="18" charset="0"/>
              </a:rPr>
              <a:t> Тұнбаның ластануы және оны жою тәсілдері. Гравиметрлік әдістің орындалу сатылары.</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a:p>
            <a:endParaRPr lang="ru-RU" dirty="0"/>
          </a:p>
          <a:p>
            <a:endParaRPr lang="ru-RU" dirty="0"/>
          </a:p>
          <a:p>
            <a:endParaRPr lang="ru-RU" dirty="0"/>
          </a:p>
          <a:p>
            <a:pPr marL="0" indent="0">
              <a:buNone/>
            </a:pPr>
            <a:r>
              <a:rPr lang="ru-RU" sz="2100" dirty="0"/>
              <a:t>                                                      Д</a:t>
            </a:r>
            <a:r>
              <a:rPr lang="kk-KZ" sz="2100" dirty="0"/>
              <a:t>әріскер </a:t>
            </a:r>
            <a:r>
              <a:rPr lang="ru-RU" sz="2100" dirty="0"/>
              <a:t>- Исмаилова А.Г.</a:t>
            </a:r>
          </a:p>
          <a:p>
            <a:endParaRPr lang="ru-RU" dirty="0"/>
          </a:p>
        </p:txBody>
      </p:sp>
    </p:spTree>
    <p:extLst>
      <p:ext uri="{BB962C8B-B14F-4D97-AF65-F5344CB8AC3E}">
        <p14:creationId xmlns:p14="http://schemas.microsoft.com/office/powerpoint/2010/main" val="2970904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46715CD-B6D1-4A85-A211-DD9B5BF8AD13}"/>
              </a:ext>
            </a:extLst>
          </p:cNvPr>
          <p:cNvSpPr>
            <a:spLocks noGrp="1"/>
          </p:cNvSpPr>
          <p:nvPr>
            <p:ph sz="quarter" idx="1"/>
          </p:nvPr>
        </p:nvSpPr>
        <p:spPr>
          <a:xfrm>
            <a:off x="457200" y="188640"/>
            <a:ext cx="8147248" cy="6285312"/>
          </a:xfrm>
        </p:spPr>
        <p:txBody>
          <a:bodyPr>
            <a:normAutofit fontScale="92500" lnSpcReduction="20000"/>
          </a:bodyPr>
          <a:lstStyle/>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2. Адсорбция концентрацияға тәуелді, бірдей жағдайда концентрациясы жоғары ион бірінші адсорбцияланады. Кейде бөгде иондар өз иондарына қарағанда адсорбциялануы мүмкін (спецификалық адсорбция), мысалы, AgCl  бетіне Br</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және I</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күміс иондарымен аз еритін қосылыс түзіп адсорбцияланады. Алайда гравиметрлік талдауда тұнуға дейін тұнатын қосылыстың, тұнғаннан кейін тұндырғыштың концентрациялары басым, сол себепті тұнбаның өз ионының тартылу заңдылығын қолдана отырып  концентрациясы жоғары ион адсорбцияланады.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3. Адсорбция зарядқа тәуелді, бөгде ионның неғұрлым заряды жоғары болса, адсорбциясы басым. Мысалы, құрамында Fe</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3+</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Zn</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Na</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иондары бар ерітіндісінен барий сульфатын түсіргенде, тұнба бетіне Fe</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3+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адсорбцияланады.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4. Адсорбция иондық радиусқа тәуелді, яғни тұнба түзуші ионның радиусына ұқсас немесе жақын иондар тұнба бетіне жақсы адсорбцияланады. Адсорбцияны болдырмау үшін бөлшектің өлшемін өсіру, температураны арттыру, тұнбаны жуу, тұндырғышты дұрыс таңдау арқылы орындауға болады.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ADA8662D-C25C-4729-8DC8-AA0E778A8980}"/>
              </a:ext>
            </a:extLst>
          </p:cNvPr>
          <p:cNvSpPr>
            <a:spLocks noGrp="1"/>
          </p:cNvSpPr>
          <p:nvPr>
            <p:ph type="sldNum" sz="quarter" idx="15"/>
          </p:nvPr>
        </p:nvSpPr>
        <p:spPr/>
        <p:txBody>
          <a:bodyPr/>
          <a:lstStyle/>
          <a:p>
            <a:fld id="{D6F87789-79C0-4369-89FF-5E19A7612EE5}" type="slidenum">
              <a:rPr lang="ru-RU" smtClean="0"/>
              <a:pPr/>
              <a:t>10</a:t>
            </a:fld>
            <a:endParaRPr lang="ru-RU"/>
          </a:p>
        </p:txBody>
      </p:sp>
    </p:spTree>
    <p:extLst>
      <p:ext uri="{BB962C8B-B14F-4D97-AF65-F5344CB8AC3E}">
        <p14:creationId xmlns:p14="http://schemas.microsoft.com/office/powerpoint/2010/main" val="960033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011E8E4-7E69-4BEE-8850-EEEBF2F46575}"/>
              </a:ext>
            </a:extLst>
          </p:cNvPr>
          <p:cNvSpPr>
            <a:spLocks noGrp="1"/>
          </p:cNvSpPr>
          <p:nvPr>
            <p:ph sz="quarter" idx="1"/>
          </p:nvPr>
        </p:nvSpPr>
        <p:spPr>
          <a:xfrm>
            <a:off x="457200" y="476672"/>
            <a:ext cx="8003232" cy="5997280"/>
          </a:xfrm>
        </p:spPr>
        <p:txBody>
          <a:bodyPr>
            <a:normAutofit lnSpcReduction="10000"/>
          </a:bodyPr>
          <a:lstStyle/>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Окклюзия  тұнба түзілу барысында бөгде иондардың тұнатын ионның орнын басып алу (захват). Басып алу екі жағдайда орындалады: 1)  тұнба кристалы түсіп өсіп келе жатқанда бөгде ионның тұнба ішіне енуі (ішкі адсорбция); 2) тұнба кристалы түсіп өсіп келе жатқанда тұнба ақауларына қаныққан ерітінді құрамындағы ионның енуі (инклюзия). Бұл процесті болдырмау үшін тұндырғышты баяу қосу керек, ыстық ерітінділер қолдану керек.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Изоморфты қосатұну иондық радиустары, табиғаты ұқсас аралас изоморфты қосылыстар түзуі. Мысалы, магнийді К</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иондары қатысында тұнбаға түсіргенде MgNH</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4</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PO</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4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пен MgKPO</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4</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изоморфты қосылысты тұнба қатар алынуы мүмкін. Бұл құбылысты болдырмау үшін алдын ала кедергі келтіретін жою керек.</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ADC66E58-211D-4466-9ADB-CF257189CD02}"/>
              </a:ext>
            </a:extLst>
          </p:cNvPr>
          <p:cNvSpPr>
            <a:spLocks noGrp="1"/>
          </p:cNvSpPr>
          <p:nvPr>
            <p:ph type="sldNum" sz="quarter" idx="15"/>
          </p:nvPr>
        </p:nvSpPr>
        <p:spPr/>
        <p:txBody>
          <a:bodyPr/>
          <a:lstStyle/>
          <a:p>
            <a:fld id="{D6F87789-79C0-4369-89FF-5E19A7612EE5}" type="slidenum">
              <a:rPr lang="ru-RU" smtClean="0"/>
              <a:pPr/>
              <a:t>11</a:t>
            </a:fld>
            <a:endParaRPr lang="ru-RU"/>
          </a:p>
        </p:txBody>
      </p:sp>
    </p:spTree>
    <p:extLst>
      <p:ext uri="{BB962C8B-B14F-4D97-AF65-F5344CB8AC3E}">
        <p14:creationId xmlns:p14="http://schemas.microsoft.com/office/powerpoint/2010/main" val="1882608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8C11A98-CEEF-480E-BFD6-C8DC0E3CFDD2}"/>
              </a:ext>
            </a:extLst>
          </p:cNvPr>
          <p:cNvSpPr>
            <a:spLocks noGrp="1"/>
          </p:cNvSpPr>
          <p:nvPr>
            <p:ph sz="quarter" idx="1"/>
          </p:nvPr>
        </p:nvSpPr>
        <p:spPr>
          <a:xfrm>
            <a:off x="457200" y="476672"/>
            <a:ext cx="8075240" cy="5997280"/>
          </a:xfrm>
        </p:spPr>
        <p:txBody>
          <a:bodyPr>
            <a:normAutofit/>
          </a:bodyPr>
          <a:lstStyle/>
          <a:p>
            <a:pPr indent="450215" algn="just">
              <a:lnSpc>
                <a:spcPct val="107000"/>
              </a:lnSpc>
              <a:spcAft>
                <a:spcPts val="800"/>
              </a:spcAft>
            </a:pPr>
            <a:endParaRPr lang="kk-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Тұндыру тәсілі арқылы гравиметрлік әдістің орындалу сатылары.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Зерттелет</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ін үлгіден сынама (өлшенді) алу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Сынаманы еріту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Тұндыру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Тұнбаны ерітіндіден бөліп алу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Тұнбаны жуу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Тұнбаны кептіру, қыздыру арқылы гравиметрлік (өлшенетін) түрін алу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Тұнбаны аналитикалық таразыда өлшеу, есептеу жүргізу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AE051166-B7EA-47B2-ADE0-5D020CB89C2D}"/>
              </a:ext>
            </a:extLst>
          </p:cNvPr>
          <p:cNvSpPr>
            <a:spLocks noGrp="1"/>
          </p:cNvSpPr>
          <p:nvPr>
            <p:ph type="sldNum" sz="quarter" idx="15"/>
          </p:nvPr>
        </p:nvSpPr>
        <p:spPr/>
        <p:txBody>
          <a:bodyPr/>
          <a:lstStyle/>
          <a:p>
            <a:fld id="{D6F87789-79C0-4369-89FF-5E19A7612EE5}" type="slidenum">
              <a:rPr lang="ru-RU" smtClean="0"/>
              <a:pPr/>
              <a:t>12</a:t>
            </a:fld>
            <a:endParaRPr lang="ru-RU"/>
          </a:p>
        </p:txBody>
      </p:sp>
    </p:spTree>
    <p:extLst>
      <p:ext uri="{BB962C8B-B14F-4D97-AF65-F5344CB8AC3E}">
        <p14:creationId xmlns:p14="http://schemas.microsoft.com/office/powerpoint/2010/main" val="4135807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FC292D6-9E35-44AB-8EC3-303BE194D007}"/>
              </a:ext>
            </a:extLst>
          </p:cNvPr>
          <p:cNvSpPr>
            <a:spLocks noGrp="1"/>
          </p:cNvSpPr>
          <p:nvPr>
            <p:ph sz="quarter" idx="1"/>
          </p:nvPr>
        </p:nvSpPr>
        <p:spPr>
          <a:xfrm>
            <a:off x="457200" y="476672"/>
            <a:ext cx="8075240" cy="5997280"/>
          </a:xfrm>
        </p:spPr>
        <p:txBody>
          <a:bodyPr/>
          <a:lstStyle/>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Сынаманың ықтималды массасы қолданылатын аналитикалық таразының дәлділігіне және тұнбаның табиғатына байланысты. Аморфты тұнбалар үшін ≈ 0,1г шамасында, жеңіл кристалдық тұнба 0,1г  және ауыр кристалды тұнба 0,5г  деп алынады.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Сынама дистилденген суда ерітіледі, қажетті реагенттер қосылады.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kk-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Тұндыру үшін тұндырғыш дұрыс анықталуы тиіс, яғни анықталатын ионның аз еритін қосылысының ерігіштігі төмен қосылыс алу жағдайына байланысты таңдалады.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79FAA953-5008-4DEA-8455-5752E39936F8}"/>
              </a:ext>
            </a:extLst>
          </p:cNvPr>
          <p:cNvSpPr>
            <a:spLocks noGrp="1"/>
          </p:cNvSpPr>
          <p:nvPr>
            <p:ph type="sldNum" sz="quarter" idx="15"/>
          </p:nvPr>
        </p:nvSpPr>
        <p:spPr/>
        <p:txBody>
          <a:bodyPr/>
          <a:lstStyle/>
          <a:p>
            <a:fld id="{D6F87789-79C0-4369-89FF-5E19A7612EE5}" type="slidenum">
              <a:rPr lang="ru-RU" smtClean="0"/>
              <a:pPr/>
              <a:t>13</a:t>
            </a:fld>
            <a:endParaRPr lang="ru-RU"/>
          </a:p>
        </p:txBody>
      </p:sp>
    </p:spTree>
    <p:extLst>
      <p:ext uri="{BB962C8B-B14F-4D97-AF65-F5344CB8AC3E}">
        <p14:creationId xmlns:p14="http://schemas.microsoft.com/office/powerpoint/2010/main" val="1538696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883445A-CA76-4F28-A12F-0E9020E357EF}"/>
              </a:ext>
            </a:extLst>
          </p:cNvPr>
          <p:cNvSpPr>
            <a:spLocks noGrp="1"/>
          </p:cNvSpPr>
          <p:nvPr>
            <p:ph sz="quarter" idx="1"/>
          </p:nvPr>
        </p:nvSpPr>
        <p:spPr>
          <a:xfrm>
            <a:off x="457200" y="332656"/>
            <a:ext cx="8147248" cy="6141296"/>
          </a:xfrm>
        </p:spPr>
        <p:txBody>
          <a:bodyPr>
            <a:normAutofit fontScale="92500" lnSpcReduction="20000"/>
          </a:bodyPr>
          <a:lstStyle/>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Тұндырғышқа қойылатын талап:</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анықталатын ионды тұнбаға толық түсіру керек, оның ерігіштігі 1∙10</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-5</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моль/л жоғары болмауы тиіс.</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тұндырғыш ауада тұрақты  болу керек</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тұндырғыш тұнба бетіне нашар адсорбцияланып, қыздырғанда ұшып кетуі тиіс</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спецификалық болу керек</a:t>
            </a:r>
            <a:endParaRPr lang="ru-RU" sz="2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Тұнбаны ерітіндіден бөліп алу, яғни тұнбаның түріне қарай қажетті күлсіз сүзгі қағазын қолданып, тұнбаны сүзгіден өткізу. Егер тұнба қыздыру барысында ыдырайтын болса, сүзгі қағаз қолданылмайды. Аса дәлдікті қажет ететін талдауда сүзгі қағаздың сыртындағы массаны ескереді, егер түзілген тұнба сүзгі қағазға өте сезімтал болса арнайы сүзгі құралдарын (вакуумды) қолданады. Кеңінен қолданылатын сүзгі қағаздар: көк ленталы -  ұсақ кристалды тұнбаларды сүзу қажет, ал қызыл ленталы - аморфты және түйіршікті ірі тұнбаларды сүзуде, ақ ..... қолданылады.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4598E7A4-364D-4E9F-ACB1-BE892B9BF5F1}"/>
              </a:ext>
            </a:extLst>
          </p:cNvPr>
          <p:cNvSpPr>
            <a:spLocks noGrp="1"/>
          </p:cNvSpPr>
          <p:nvPr>
            <p:ph type="sldNum" sz="quarter" idx="15"/>
          </p:nvPr>
        </p:nvSpPr>
        <p:spPr/>
        <p:txBody>
          <a:bodyPr/>
          <a:lstStyle/>
          <a:p>
            <a:fld id="{D6F87789-79C0-4369-89FF-5E19A7612EE5}" type="slidenum">
              <a:rPr lang="ru-RU" smtClean="0"/>
              <a:pPr/>
              <a:t>14</a:t>
            </a:fld>
            <a:endParaRPr lang="ru-RU"/>
          </a:p>
        </p:txBody>
      </p:sp>
    </p:spTree>
    <p:extLst>
      <p:ext uri="{BB962C8B-B14F-4D97-AF65-F5344CB8AC3E}">
        <p14:creationId xmlns:p14="http://schemas.microsoft.com/office/powerpoint/2010/main" val="2662928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Объект 6">
            <a:extLst>
              <a:ext uri="{FF2B5EF4-FFF2-40B4-BE49-F238E27FC236}">
                <a16:creationId xmlns:a16="http://schemas.microsoft.com/office/drawing/2014/main" id="{2B4AB2BC-ED51-480A-ACFA-C4AA9469A9A4}"/>
              </a:ext>
            </a:extLst>
          </p:cNvPr>
          <p:cNvPicPr>
            <a:picLocks noGrp="1" noChangeAspect="1"/>
          </p:cNvPicPr>
          <p:nvPr>
            <p:ph sz="quarter" idx="1"/>
          </p:nvPr>
        </p:nvPicPr>
        <p:blipFill>
          <a:blip r:embed="rId2"/>
          <a:stretch>
            <a:fillRect/>
          </a:stretch>
        </p:blipFill>
        <p:spPr>
          <a:xfrm>
            <a:off x="611560" y="476672"/>
            <a:ext cx="7992888" cy="5778586"/>
          </a:xfrm>
          <a:prstGeom prst="rect">
            <a:avLst/>
          </a:prstGeom>
        </p:spPr>
      </p:pic>
      <p:sp>
        <p:nvSpPr>
          <p:cNvPr id="4" name="Номер слайда 3">
            <a:extLst>
              <a:ext uri="{FF2B5EF4-FFF2-40B4-BE49-F238E27FC236}">
                <a16:creationId xmlns:a16="http://schemas.microsoft.com/office/drawing/2014/main" id="{EAABFD20-B8B4-4636-9595-D3BDBC1FDDDE}"/>
              </a:ext>
            </a:extLst>
          </p:cNvPr>
          <p:cNvSpPr>
            <a:spLocks noGrp="1"/>
          </p:cNvSpPr>
          <p:nvPr>
            <p:ph type="sldNum" sz="quarter" idx="15"/>
          </p:nvPr>
        </p:nvSpPr>
        <p:spPr/>
        <p:txBody>
          <a:bodyPr/>
          <a:lstStyle/>
          <a:p>
            <a:fld id="{D6F87789-79C0-4369-89FF-5E19A7612EE5}" type="slidenum">
              <a:rPr lang="ru-RU" smtClean="0"/>
              <a:pPr/>
              <a:t>15</a:t>
            </a:fld>
            <a:endParaRPr lang="ru-RU"/>
          </a:p>
        </p:txBody>
      </p:sp>
    </p:spTree>
    <p:extLst>
      <p:ext uri="{BB962C8B-B14F-4D97-AF65-F5344CB8AC3E}">
        <p14:creationId xmlns:p14="http://schemas.microsoft.com/office/powerpoint/2010/main" val="2073955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0B8D3E8-B168-4C8A-8091-483A8BC474E0}"/>
              </a:ext>
            </a:extLst>
          </p:cNvPr>
          <p:cNvSpPr>
            <a:spLocks noGrp="1"/>
          </p:cNvSpPr>
          <p:nvPr>
            <p:ph sz="quarter" idx="1"/>
          </p:nvPr>
        </p:nvSpPr>
        <p:spPr>
          <a:xfrm>
            <a:off x="457200" y="260648"/>
            <a:ext cx="8075240" cy="6213304"/>
          </a:xfrm>
        </p:spPr>
        <p:txBody>
          <a:bodyPr>
            <a:normAutofit fontScale="92500"/>
          </a:bodyPr>
          <a:lstStyle/>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Тұнбаның түріне қарай жуу екі жағдайда орындалады. Егер ірі кристалды тұнба болса сүзгі қағаздағы тұнбаны тікелей тұнба үстінде жуу қолданылады, аморфты тұнбалар декантация арқылы жуылады. Декантация – алдымен тұнба бетіндегі ерітінді толық сүзіліп алынады, сосын тұнбаға тұнба жуатын ерітінді қосылып, араластырып, ерітінді сүзіледі. Процесс бірнеше рет қайталанылады. Бөгде ион әсері жойылғаннан кейін тұнба сүзгі қағазға ауыстырылады.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Тұнба құрамындағы суды кептіру үшін бөлме температурасында немесе кептіргіш пештің төменгі температурасы қолданылады, алдын</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ала тұрақты салмаққа келтірілген тигльге сүзгі қағаздағы тұнбаны салып, муфель пешінде жоғары температуда қыздырып, тұнбаның өлшенетін (гравиметрлік) формасы алынады да,  алынған зат аналитикалық таразыда өлшеніп, массасы немесе үлесі есептеледі.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753E7F7E-95CA-430B-81E4-60FB7C5A1457}"/>
              </a:ext>
            </a:extLst>
          </p:cNvPr>
          <p:cNvSpPr>
            <a:spLocks noGrp="1"/>
          </p:cNvSpPr>
          <p:nvPr>
            <p:ph type="sldNum" sz="quarter" idx="15"/>
          </p:nvPr>
        </p:nvSpPr>
        <p:spPr/>
        <p:txBody>
          <a:bodyPr/>
          <a:lstStyle/>
          <a:p>
            <a:fld id="{D6F87789-79C0-4369-89FF-5E19A7612EE5}" type="slidenum">
              <a:rPr lang="ru-RU" smtClean="0"/>
              <a:pPr/>
              <a:t>16</a:t>
            </a:fld>
            <a:endParaRPr lang="ru-RU"/>
          </a:p>
        </p:txBody>
      </p:sp>
    </p:spTree>
    <p:extLst>
      <p:ext uri="{BB962C8B-B14F-4D97-AF65-F5344CB8AC3E}">
        <p14:creationId xmlns:p14="http://schemas.microsoft.com/office/powerpoint/2010/main" val="4101607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818E1C48-A62F-4F60-8E40-BB708DF76AC9}"/>
              </a:ext>
            </a:extLst>
          </p:cNvPr>
          <p:cNvPicPr>
            <a:picLocks noGrp="1" noChangeAspect="1"/>
          </p:cNvPicPr>
          <p:nvPr>
            <p:ph sz="quarter" idx="1"/>
          </p:nvPr>
        </p:nvPicPr>
        <p:blipFill>
          <a:blip r:embed="rId2"/>
          <a:stretch>
            <a:fillRect/>
          </a:stretch>
        </p:blipFill>
        <p:spPr>
          <a:xfrm>
            <a:off x="611560" y="116632"/>
            <a:ext cx="7992888" cy="6624736"/>
          </a:xfrm>
          <a:prstGeom prst="rect">
            <a:avLst/>
          </a:prstGeom>
        </p:spPr>
      </p:pic>
      <p:sp>
        <p:nvSpPr>
          <p:cNvPr id="4" name="Номер слайда 3">
            <a:extLst>
              <a:ext uri="{FF2B5EF4-FFF2-40B4-BE49-F238E27FC236}">
                <a16:creationId xmlns:a16="http://schemas.microsoft.com/office/drawing/2014/main" id="{14C5A0A9-FD5B-4854-9894-B4750BF7E2F8}"/>
              </a:ext>
            </a:extLst>
          </p:cNvPr>
          <p:cNvSpPr>
            <a:spLocks noGrp="1"/>
          </p:cNvSpPr>
          <p:nvPr>
            <p:ph type="sldNum" sz="quarter" idx="15"/>
          </p:nvPr>
        </p:nvSpPr>
        <p:spPr/>
        <p:txBody>
          <a:bodyPr/>
          <a:lstStyle/>
          <a:p>
            <a:fld id="{D6F87789-79C0-4369-89FF-5E19A7612EE5}" type="slidenum">
              <a:rPr lang="ru-RU" smtClean="0"/>
              <a:pPr/>
              <a:t>17</a:t>
            </a:fld>
            <a:endParaRPr lang="ru-RU"/>
          </a:p>
        </p:txBody>
      </p:sp>
    </p:spTree>
    <p:extLst>
      <p:ext uri="{BB962C8B-B14F-4D97-AF65-F5344CB8AC3E}">
        <p14:creationId xmlns:p14="http://schemas.microsoft.com/office/powerpoint/2010/main" val="1611510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AA6A3F2-146B-45D2-A328-17883A2FB17C}"/>
              </a:ext>
            </a:extLst>
          </p:cNvPr>
          <p:cNvSpPr>
            <a:spLocks noGrp="1"/>
          </p:cNvSpPr>
          <p:nvPr>
            <p:ph sz="quarter" idx="1"/>
          </p:nvPr>
        </p:nvSpPr>
        <p:spPr>
          <a:xfrm>
            <a:off x="457200" y="332656"/>
            <a:ext cx="8003232" cy="6141296"/>
          </a:xfrm>
        </p:spPr>
        <p:txBody>
          <a:bodyPr>
            <a:normAutofit fontScale="47500" lnSpcReduction="20000"/>
          </a:bodyPr>
          <a:lstStyle/>
          <a:p>
            <a:pPr indent="450215" algn="just">
              <a:lnSpc>
                <a:spcPct val="107000"/>
              </a:lnSpc>
              <a:spcAft>
                <a:spcPts val="800"/>
              </a:spcAft>
            </a:pPr>
            <a:r>
              <a:rPr lang="kk-KZ" sz="4500" dirty="0">
                <a:effectLst/>
                <a:latin typeface="Times New Roman" panose="02020603050405020304" pitchFamily="18" charset="0"/>
                <a:ea typeface="Calibri" panose="020F0502020204030204" pitchFamily="34" charset="0"/>
                <a:cs typeface="Times New Roman" panose="02020603050405020304" pitchFamily="18" charset="0"/>
              </a:rPr>
              <a:t>Бізге белгілі егер ИК˃ЕК болса, жүйеде тұнба түзіледі. Дегенмен практикада дәл осы шарт бойынша тұнба түсе қалады деп ойлауға болмайды. Тұнбаның түзілуі белгілі бір уақытты талап ететін қандай да бірнеше сатылардан тұратын ұзақ процесс. Сонымен құрамында зерттелетін ионы бар ерітіндіге тұндырғышты қосқан кезде белгілі уақыт аралығында (↓ түзетін қосылыстың табиғатына байланысты) тұнба түзіліп тепе-теңдік орнайды, ол  ИК=ЕК жағдайда тұнба гомогенді жүйе заңдылығына бағынады және ол ауыспалы (метатұрақты немесе тұрақсыз) күйде болады. Ал гравиметриялық әдісте тұнба  аса қаныққан болу керек. </a:t>
            </a:r>
            <a:endParaRPr lang="ru-RU" sz="45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4500" dirty="0">
                <a:effectLst/>
                <a:latin typeface="Times New Roman" panose="02020603050405020304" pitchFamily="18" charset="0"/>
                <a:ea typeface="Calibri" panose="020F0502020204030204" pitchFamily="34" charset="0"/>
                <a:cs typeface="Times New Roman" panose="02020603050405020304" pitchFamily="18" charset="0"/>
              </a:rPr>
              <a:t>Еске түсірейік, қаныққан ерітіндідегі қосылыстың концентрациясы ерігіштік (S) деп аталады. Қаныққан ерітіндідегі  қосылыстың </a:t>
            </a:r>
            <a:r>
              <a:rPr lang="kk-KZ" sz="4500" i="1" dirty="0">
                <a:effectLst/>
                <a:latin typeface="Times New Roman" panose="02020603050405020304" pitchFamily="18" charset="0"/>
                <a:ea typeface="Calibri" panose="020F0502020204030204" pitchFamily="34" charset="0"/>
                <a:cs typeface="Times New Roman" panose="02020603050405020304" pitchFamily="18" charset="0"/>
              </a:rPr>
              <a:t>шекті</a:t>
            </a:r>
            <a:r>
              <a:rPr lang="kk-KZ" sz="4500" dirty="0">
                <a:effectLst/>
                <a:latin typeface="Times New Roman" panose="02020603050405020304" pitchFamily="18" charset="0"/>
                <a:ea typeface="Calibri" panose="020F0502020204030204" pitchFamily="34" charset="0"/>
                <a:cs typeface="Times New Roman" panose="02020603050405020304" pitchFamily="18" charset="0"/>
              </a:rPr>
              <a:t> концентрациясы аса ерігіштік (сверхрастворимость) деп аталады, соның жоғары мәнінде ұсақ қатты (кристалдар) бөлшектер (ұрықтар) пайда болады, жүйе гетерогенді күйге ауысады. Яғни, бөлшектер дегеніміз қандай да бір мөлшері бар қарама-қарсы зарядталған иондар. Бөлшектердің шамасы 100 нм болғанда, ерітінді мен тұнба арасында шекара пайда болады да, гетерогенді жүйе түзіледі. </a:t>
            </a:r>
            <a:endParaRPr lang="ru-RU" dirty="0"/>
          </a:p>
        </p:txBody>
      </p:sp>
      <p:sp>
        <p:nvSpPr>
          <p:cNvPr id="4" name="Номер слайда 3">
            <a:extLst>
              <a:ext uri="{FF2B5EF4-FFF2-40B4-BE49-F238E27FC236}">
                <a16:creationId xmlns:a16="http://schemas.microsoft.com/office/drawing/2014/main" id="{5519D382-ADDB-4DB4-80A5-289EB37BA3F7}"/>
              </a:ext>
            </a:extLst>
          </p:cNvPr>
          <p:cNvSpPr>
            <a:spLocks noGrp="1"/>
          </p:cNvSpPr>
          <p:nvPr>
            <p:ph type="sldNum" sz="quarter" idx="15"/>
          </p:nvPr>
        </p:nvSpPr>
        <p:spPr/>
        <p:txBody>
          <a:bodyPr/>
          <a:lstStyle/>
          <a:p>
            <a:fld id="{D6F87789-79C0-4369-89FF-5E19A7612EE5}" type="slidenum">
              <a:rPr lang="ru-RU" smtClean="0"/>
              <a:pPr/>
              <a:t>2</a:t>
            </a:fld>
            <a:endParaRPr lang="ru-RU"/>
          </a:p>
        </p:txBody>
      </p:sp>
    </p:spTree>
    <p:extLst>
      <p:ext uri="{BB962C8B-B14F-4D97-AF65-F5344CB8AC3E}">
        <p14:creationId xmlns:p14="http://schemas.microsoft.com/office/powerpoint/2010/main" val="1942277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0570328-1AF4-4DE2-A08C-732CDC13618D}"/>
              </a:ext>
            </a:extLst>
          </p:cNvPr>
          <p:cNvSpPr>
            <a:spLocks noGrp="1"/>
          </p:cNvSpPr>
          <p:nvPr>
            <p:ph sz="quarter" idx="1"/>
          </p:nvPr>
        </p:nvSpPr>
        <p:spPr>
          <a:xfrm>
            <a:off x="457200" y="332656"/>
            <a:ext cx="8075240" cy="6141296"/>
          </a:xfrm>
        </p:spPr>
        <p:txBody>
          <a:bodyPr>
            <a:normAutofit/>
          </a:bodyPr>
          <a:lstStyle/>
          <a:p>
            <a:pPr marL="274320" marR="0" lvl="0" indent="450215" algn="just" defTabSz="914400" rtl="0" eaLnBrk="1" fontAlgn="auto" latinLnBrk="0" hangingPunct="1">
              <a:lnSpc>
                <a:spcPct val="107000"/>
              </a:lnSpc>
              <a:spcBef>
                <a:spcPts val="600"/>
              </a:spcBef>
              <a:spcAft>
                <a:spcPts val="800"/>
              </a:spcAft>
              <a:buClr>
                <a:srgbClr val="FE8637"/>
              </a:buClr>
              <a:buSzPct val="70000"/>
              <a:buFont typeface="Wingdings"/>
              <a:buChar char=""/>
              <a:tabLst/>
              <a:defRPr/>
            </a:pPr>
            <a:r>
              <a:rPr kumimoji="0" lang="kk-K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Сонымен тұнбаның түзілуі екі процесс арқылы түсіндіріледі: бөлшектің (ұрық) пайда болуы және оның өсуі. Егер тұнатын компонент пайда болған бөлшек (ұрық) бетіне қонып өсетін болса кристалдық тұнба алынады, ал егер бөлшектер (ұрық) бір бірімен бірігіп үлкен агрегаттар түзу арқылы тұнса аморфты тұнбалар алынады.</a:t>
            </a:r>
            <a:endParaRPr kumimoji="0" lang="ru-RU"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dirty="0">
                <a:effectLst/>
                <a:latin typeface="Times New Roman" panose="02020603050405020304" pitchFamily="18" charset="0"/>
                <a:ea typeface="Calibri" panose="020F0502020204030204" pitchFamily="34" charset="0"/>
                <a:cs typeface="Times New Roman" panose="02020603050405020304" pitchFamily="18" charset="0"/>
              </a:rPr>
              <a:t>Идеальды жағдайда ірі кристалды, ерігіштігі төмен, беттік ауданында адсорбцияланған бөгде заттардың мөлшері төмен, аса таза, тез әрі жақсы сүзілетін аналитикалық тұнба керек. Өздеріңізге белгілі практикада идеальды тұнба алу қиындау. Дегенмен де іске асыруға болады. Ол үшін орыс ғалымы Петр Веймарн ұсынған салыстырмалы аса қанығу деген ұғымды пайдаланамыз. </a:t>
            </a:r>
            <a:endParaRPr lang="ru-RU"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168C887D-D77D-4FCC-9A6F-DA7A370968C0}"/>
              </a:ext>
            </a:extLst>
          </p:cNvPr>
          <p:cNvSpPr>
            <a:spLocks noGrp="1"/>
          </p:cNvSpPr>
          <p:nvPr>
            <p:ph type="sldNum" sz="quarter" idx="15"/>
          </p:nvPr>
        </p:nvSpPr>
        <p:spPr/>
        <p:txBody>
          <a:bodyPr/>
          <a:lstStyle/>
          <a:p>
            <a:fld id="{D6F87789-79C0-4369-89FF-5E19A7612EE5}" type="slidenum">
              <a:rPr lang="ru-RU" smtClean="0"/>
              <a:pPr/>
              <a:t>3</a:t>
            </a:fld>
            <a:endParaRPr lang="ru-RU"/>
          </a:p>
        </p:txBody>
      </p:sp>
    </p:spTree>
    <p:extLst>
      <p:ext uri="{BB962C8B-B14F-4D97-AF65-F5344CB8AC3E}">
        <p14:creationId xmlns:p14="http://schemas.microsoft.com/office/powerpoint/2010/main" val="1092050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B19683D7-34D2-484D-91A6-981CF179ABCA}"/>
                  </a:ext>
                </a:extLst>
              </p:cNvPr>
              <p:cNvSpPr>
                <a:spLocks noGrp="1"/>
              </p:cNvSpPr>
              <p:nvPr>
                <p:ph sz="quarter" idx="1"/>
              </p:nvPr>
            </p:nvSpPr>
            <p:spPr>
              <a:xfrm>
                <a:off x="457200" y="260648"/>
                <a:ext cx="8281416" cy="6213304"/>
              </a:xfrm>
            </p:spPr>
            <p:txBody>
              <a:bodyPr>
                <a:normAutofit/>
              </a:bodyPr>
              <a:lstStyle/>
              <a:p>
                <a:pPr indent="0" algn="just">
                  <a:lnSpc>
                    <a:spcPct val="107000"/>
                  </a:lnSpc>
                  <a:spcAft>
                    <a:spcPts val="800"/>
                  </a:spcAft>
                  <a:buNone/>
                </a:pPr>
                <a:endParaRPr lang="kk-KZ" sz="2400" i="1" dirty="0">
                  <a:effectLst/>
                  <a:latin typeface="Cambria Math" panose="02040503050406030204" pitchFamily="18" charset="0"/>
                  <a:ea typeface="Calibri" panose="020F0502020204030204" pitchFamily="34" charset="0"/>
                  <a:cs typeface="Cambria Math" panose="02040503050406030204" pitchFamily="18" charset="0"/>
                </a:endParaRPr>
              </a:p>
              <a:p>
                <a:pPr indent="0" algn="just">
                  <a:lnSpc>
                    <a:spcPct val="107000"/>
                  </a:lnSpc>
                  <a:spcAft>
                    <a:spcPts val="800"/>
                  </a:spcAft>
                  <a:buNone/>
                </a:pPr>
                <a14:m>
                  <m:oMathPara xmlns:m="http://schemas.openxmlformats.org/officeDocument/2006/math">
                    <m:oMathParaPr>
                      <m:jc m:val="centerGroup"/>
                    </m:oMathParaPr>
                    <m:oMath xmlns:m="http://schemas.openxmlformats.org/officeDocument/2006/math">
                      <m:r>
                        <a:rPr lang="kk-KZ" sz="2400" i="1" smtClean="0">
                          <a:effectLst/>
                          <a:latin typeface="Cambria Math" panose="02040503050406030204" pitchFamily="18" charset="0"/>
                          <a:ea typeface="Calibri" panose="020F0502020204030204" pitchFamily="34" charset="0"/>
                          <a:cs typeface="Cambria Math" panose="02040503050406030204" pitchFamily="18" charset="0"/>
                        </a:rPr>
                        <m:t>салыстырмалы аса қанығу (САҚ)</m:t>
                      </m:r>
                      <m:r>
                        <a:rPr lang="kk-KZ" sz="2400">
                          <a:effectLst/>
                          <a:latin typeface="Cambria Math" panose="02040503050406030204" pitchFamily="18" charset="0"/>
                          <a:ea typeface="Calibri" panose="020F0502020204030204" pitchFamily="34" charset="0"/>
                          <a:cs typeface="Cambria Math" panose="02040503050406030204" pitchFamily="18" charset="0"/>
                        </a:rPr>
                        <m:t>=</m:t>
                      </m:r>
                      <m:f>
                        <m:f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kk-KZ" sz="2400">
                              <a:effectLst/>
                              <a:latin typeface="Cambria Math" panose="02040503050406030204" pitchFamily="18" charset="0"/>
                              <a:ea typeface="Calibri" panose="020F0502020204030204" pitchFamily="34" charset="0"/>
                              <a:cs typeface="Cambria Math" panose="02040503050406030204" pitchFamily="18" charset="0"/>
                            </a:rPr>
                            <m:t>Q</m:t>
                          </m:r>
                          <m:r>
                            <a:rPr lang="kk-KZ" sz="2400">
                              <a:effectLst/>
                              <a:latin typeface="Cambria Math" panose="02040503050406030204" pitchFamily="18" charset="0"/>
                              <a:ea typeface="Calibri" panose="020F0502020204030204" pitchFamily="34" charset="0"/>
                              <a:cs typeface="Cambria Math" panose="02040503050406030204" pitchFamily="18" charset="0"/>
                            </a:rPr>
                            <m:t>∙</m:t>
                          </m:r>
                          <m:r>
                            <m:rPr>
                              <m:sty m:val="p"/>
                            </m:rPr>
                            <a:rPr lang="kk-KZ" sz="2400">
                              <a:effectLst/>
                              <a:latin typeface="Cambria Math" panose="02040503050406030204" pitchFamily="18" charset="0"/>
                              <a:ea typeface="Calibri" panose="020F0502020204030204" pitchFamily="34" charset="0"/>
                              <a:cs typeface="Cambria Math" panose="02040503050406030204" pitchFamily="18" charset="0"/>
                            </a:rPr>
                            <m:t>S</m:t>
                          </m:r>
                        </m:num>
                        <m:den>
                          <m:r>
                            <a:rPr lang="kk-KZ" sz="2400" i="1">
                              <a:effectLst/>
                              <a:latin typeface="Cambria Math" panose="02040503050406030204" pitchFamily="18" charset="0"/>
                              <a:ea typeface="Calibri" panose="020F0502020204030204" pitchFamily="34" charset="0"/>
                              <a:cs typeface="Cambria Math" panose="02040503050406030204" pitchFamily="18" charset="0"/>
                            </a:rPr>
                            <m:t>𝑆</m:t>
                          </m:r>
                        </m:den>
                      </m:f>
                    </m:oMath>
                  </m:oMathPara>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бұл жердегі Q – қаныққан ерітіндідегі белгілі уақытқа сәйкес тұн</a:t>
                </a:r>
                <a:r>
                  <a:rPr lang="kk-KZ" dirty="0">
                    <a:latin typeface="Times New Roman" panose="02020603050405020304" pitchFamily="18" charset="0"/>
                    <a:ea typeface="Times New Roman" panose="02020603050405020304" pitchFamily="18" charset="0"/>
                    <a:cs typeface="Times New Roman" panose="02020603050405020304" pitchFamily="18" charset="0"/>
                  </a:rPr>
                  <a:t>ға</a:t>
                </a: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н компоненттің концентрациясы;  S  </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т-т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жа</a:t>
                </a: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ғдайдағы қаныққан ерітіндідегі тұнған компоненттің концентрациясы (тұнбаның ерігіштігі); Q-S → қанығуды береді.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Тұндырғыштың әрбір порциясынан аса қанығу мәні өзгеріп отырады. Егер САҚ мәні жоғары болса аморфты тұнба түзіледі, ал мәні аз болса кристалдық тұнба түзіледі, яғни кристалдық тұнба алу үшін Q мәні төмен, S мәні жоғары болатындай жағдай таңдау керек.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B19683D7-34D2-484D-91A6-981CF179ABCA}"/>
                  </a:ext>
                </a:extLst>
              </p:cNvPr>
              <p:cNvSpPr>
                <a:spLocks noGrp="1" noRot="1" noChangeAspect="1" noMove="1" noResize="1" noEditPoints="1" noAdjustHandles="1" noChangeArrowheads="1" noChangeShapeType="1" noTextEdit="1"/>
              </p:cNvSpPr>
              <p:nvPr>
                <p:ph sz="quarter" idx="1"/>
              </p:nvPr>
            </p:nvSpPr>
            <p:spPr>
              <a:xfrm>
                <a:off x="457200" y="260648"/>
                <a:ext cx="8281416" cy="6213304"/>
              </a:xfrm>
              <a:blipFill>
                <a:blip r:embed="rId2"/>
                <a:stretch>
                  <a:fillRect r="-1030"/>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1AE3355D-1243-44DF-82BC-D636593AAF08}"/>
              </a:ext>
            </a:extLst>
          </p:cNvPr>
          <p:cNvSpPr>
            <a:spLocks noGrp="1"/>
          </p:cNvSpPr>
          <p:nvPr>
            <p:ph type="sldNum" sz="quarter" idx="15"/>
          </p:nvPr>
        </p:nvSpPr>
        <p:spPr/>
        <p:txBody>
          <a:bodyPr/>
          <a:lstStyle/>
          <a:p>
            <a:fld id="{D6F87789-79C0-4369-89FF-5E19A7612EE5}" type="slidenum">
              <a:rPr lang="ru-RU" smtClean="0"/>
              <a:pPr/>
              <a:t>4</a:t>
            </a:fld>
            <a:endParaRPr lang="ru-RU"/>
          </a:p>
        </p:txBody>
      </p:sp>
    </p:spTree>
    <p:extLst>
      <p:ext uri="{BB962C8B-B14F-4D97-AF65-F5344CB8AC3E}">
        <p14:creationId xmlns:p14="http://schemas.microsoft.com/office/powerpoint/2010/main" val="2841863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86B174A-80A6-41B8-8F69-FE2A0A694D59}"/>
              </a:ext>
            </a:extLst>
          </p:cNvPr>
          <p:cNvSpPr>
            <a:spLocks noGrp="1"/>
          </p:cNvSpPr>
          <p:nvPr>
            <p:ph sz="quarter" idx="1"/>
          </p:nvPr>
        </p:nvSpPr>
        <p:spPr>
          <a:xfrm>
            <a:off x="457200" y="260648"/>
            <a:ext cx="8219256" cy="6213304"/>
          </a:xfrm>
        </p:spPr>
        <p:txBody>
          <a:bodyPr>
            <a:normAutofit/>
          </a:bodyPr>
          <a:lstStyle/>
          <a:p>
            <a:pPr indent="450215" algn="just">
              <a:lnSpc>
                <a:spcPct val="107000"/>
              </a:lnSpc>
              <a:spcAft>
                <a:spcPts val="800"/>
              </a:spcAft>
            </a:pPr>
            <a:endParaRPr lang="kk-KZ"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Салыстырмалы аса қанығу мәні жоғарылаған сайын тұнба түзілу жылдамдығы артады, сол себепті аморфты тұнбаға тұндырғыш бірден құйылады. Ал аналитикалық таза ірі кристалды тұнба алу   салыстырмалы аса қанығу мәні аз,  тұнба түзілу жылдамдығы да  төмен болады.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Кристалдық тұнбаларда температураның жоғары болуы САҚ мәнін төмендету үшін, ерігіштікті арттыру үшін, қажет және майда кристалдар еріп ірілену үшін қажет, сол себепті тұнбаның түзілуіне біраз уақыт керек. Ал аморфты тұнбаларда ерітіндінің температурасының әсері ыстық ерітінділерде бөлшектердің бірігуі жақсы орындалады.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9864DB2B-E424-4ADA-B55C-7ECA350733A9}"/>
              </a:ext>
            </a:extLst>
          </p:cNvPr>
          <p:cNvSpPr>
            <a:spLocks noGrp="1"/>
          </p:cNvSpPr>
          <p:nvPr>
            <p:ph type="sldNum" sz="quarter" idx="15"/>
          </p:nvPr>
        </p:nvSpPr>
        <p:spPr/>
        <p:txBody>
          <a:bodyPr/>
          <a:lstStyle/>
          <a:p>
            <a:fld id="{D6F87789-79C0-4369-89FF-5E19A7612EE5}" type="slidenum">
              <a:rPr lang="ru-RU" smtClean="0"/>
              <a:pPr/>
              <a:t>5</a:t>
            </a:fld>
            <a:endParaRPr lang="ru-RU"/>
          </a:p>
        </p:txBody>
      </p:sp>
    </p:spTree>
    <p:extLst>
      <p:ext uri="{BB962C8B-B14F-4D97-AF65-F5344CB8AC3E}">
        <p14:creationId xmlns:p14="http://schemas.microsoft.com/office/powerpoint/2010/main" val="581585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B59935E-6DA4-4184-88D5-07202608CE32}"/>
              </a:ext>
            </a:extLst>
          </p:cNvPr>
          <p:cNvSpPr>
            <a:spLocks noGrp="1"/>
          </p:cNvSpPr>
          <p:nvPr>
            <p:ph sz="quarter" idx="1"/>
          </p:nvPr>
        </p:nvSpPr>
        <p:spPr>
          <a:xfrm>
            <a:off x="457200" y="188640"/>
            <a:ext cx="7931224" cy="6285312"/>
          </a:xfrm>
        </p:spPr>
        <p:txBody>
          <a:bodyPr>
            <a:normAutofit fontScale="92500"/>
          </a:bodyPr>
          <a:lstStyle/>
          <a:p>
            <a:pPr indent="0" algn="just">
              <a:lnSpc>
                <a:spcPct val="107000"/>
              </a:lnSpc>
              <a:spcAft>
                <a:spcPts val="800"/>
              </a:spcAft>
              <a:buNone/>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Тұнбаның ластануы және оны жою тәсілдері</a:t>
            </a:r>
            <a:endParaRPr lang="ru-RU" sz="1800" b="1"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Гравиметрлік анықтауда қолданылатын тұнбалар абсалютті таза бола алмайды, қандай да бөгде қоспалар болады. Олардың тұнбаға түсуі әртүрлі жағдайлар мен факторларға байланысты. Тұнбаны ластайтын бөгде қоспалардың түрлері талдаудың орындалу жағдайына және түзілген түнбаның табиғатына тәуелді.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Тұнбаның бөгде қоспалармен ластануы бірге (ілесе) тұну, кейіннен тұнбаға түсу және қосатұну (қосарланатұну) нәтижесінде орындалады.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Бірге (ілесе) (совместное осаждение)  тұнуда тұндырылатын компонент пен кедергі жасайтын иондардың ерігіштік көбейтінділерінің қабаттасуы (жақындығы) нәтижесінде орындалады. Мысалы, Ba</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Ca</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Sr</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карбонаттары немесе рН=2-3 Fe</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3+</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Al</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3+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гидроксидтері.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F6BFE8E8-CA3C-4F16-BF42-D3A3F05180DB}"/>
              </a:ext>
            </a:extLst>
          </p:cNvPr>
          <p:cNvSpPr>
            <a:spLocks noGrp="1"/>
          </p:cNvSpPr>
          <p:nvPr>
            <p:ph type="sldNum" sz="quarter" idx="15"/>
          </p:nvPr>
        </p:nvSpPr>
        <p:spPr/>
        <p:txBody>
          <a:bodyPr/>
          <a:lstStyle/>
          <a:p>
            <a:fld id="{D6F87789-79C0-4369-89FF-5E19A7612EE5}" type="slidenum">
              <a:rPr lang="ru-RU" smtClean="0"/>
              <a:pPr/>
              <a:t>6</a:t>
            </a:fld>
            <a:endParaRPr lang="ru-RU"/>
          </a:p>
        </p:txBody>
      </p:sp>
    </p:spTree>
    <p:extLst>
      <p:ext uri="{BB962C8B-B14F-4D97-AF65-F5344CB8AC3E}">
        <p14:creationId xmlns:p14="http://schemas.microsoft.com/office/powerpoint/2010/main" val="2435994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EED2D8C-A9DD-49B6-8F5D-463B3E03CD2B}"/>
              </a:ext>
            </a:extLst>
          </p:cNvPr>
          <p:cNvSpPr>
            <a:spLocks noGrp="1"/>
          </p:cNvSpPr>
          <p:nvPr>
            <p:ph sz="quarter" idx="1"/>
          </p:nvPr>
        </p:nvSpPr>
        <p:spPr>
          <a:xfrm>
            <a:off x="457200" y="260648"/>
            <a:ext cx="8147248" cy="6213304"/>
          </a:xfrm>
        </p:spPr>
        <p:txBody>
          <a:bodyPr>
            <a:normAutofit/>
          </a:bodyPr>
          <a:lstStyle/>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Кейіннен тұнбаға түсуде (последующее осаждение)   тұндырылатын компонент пен кедергі жасайтын иондарға тұндырғыштың бірдей әсері нәтижесінде орындалады. Бірге тұнудан айырмашылығы кедергі келтіретін бөгде ион тұнбасының түсу жылдамдығы анағұрлым төмен болуы мүмкін. Мысалы, ерітіндіде Мg</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Ca</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иондарынан кальцийді тұндырып алу үшін оксалат ионымен тұндырамыз. Түзілген CaC</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O</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4</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тұнба бетінде C</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O</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4</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арту нәтижесінде кейіннен МgC</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O</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4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тұнады. Және бір мысал қышқылды ортада Сu</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Zn</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иондарына S</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әсерінен қара тұнба бетіне ақ тұнба түзіледі.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Гравиметрлік талдауда бірге (ілесе) тұнуды, кейіннен тұнбаға түсуді бөлу әдістерін қолдану  немесе тұндыру жағдайын қатаң сақтау арқылы жоюға болады.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40C4E0FD-D762-4643-A095-A3232ACDE341}"/>
              </a:ext>
            </a:extLst>
          </p:cNvPr>
          <p:cNvSpPr>
            <a:spLocks noGrp="1"/>
          </p:cNvSpPr>
          <p:nvPr>
            <p:ph type="sldNum" sz="quarter" idx="15"/>
          </p:nvPr>
        </p:nvSpPr>
        <p:spPr/>
        <p:txBody>
          <a:bodyPr/>
          <a:lstStyle/>
          <a:p>
            <a:fld id="{D6F87789-79C0-4369-89FF-5E19A7612EE5}" type="slidenum">
              <a:rPr lang="ru-RU" smtClean="0"/>
              <a:pPr/>
              <a:t>7</a:t>
            </a:fld>
            <a:endParaRPr lang="ru-RU"/>
          </a:p>
        </p:txBody>
      </p:sp>
    </p:spTree>
    <p:extLst>
      <p:ext uri="{BB962C8B-B14F-4D97-AF65-F5344CB8AC3E}">
        <p14:creationId xmlns:p14="http://schemas.microsoft.com/office/powerpoint/2010/main" val="836566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515EF9E-5A1B-471D-96C2-FF69902CCF6B}"/>
              </a:ext>
            </a:extLst>
          </p:cNvPr>
          <p:cNvSpPr>
            <a:spLocks noGrp="1"/>
          </p:cNvSpPr>
          <p:nvPr>
            <p:ph sz="quarter" idx="1"/>
          </p:nvPr>
        </p:nvSpPr>
        <p:spPr>
          <a:xfrm>
            <a:off x="457200" y="260648"/>
            <a:ext cx="8075240" cy="6213304"/>
          </a:xfrm>
        </p:spPr>
        <p:txBody>
          <a:bodyPr>
            <a:normAutofit/>
          </a:bodyPr>
          <a:lstStyle/>
          <a:p>
            <a:pPr indent="450215" algn="just">
              <a:lnSpc>
                <a:spcPct val="107000"/>
              </a:lnSpc>
              <a:spcAft>
                <a:spcPts val="800"/>
              </a:spcAft>
            </a:pPr>
            <a:endParaRPr lang="kk-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Тұнбаның негізгі ластануын тудыратын қосатұну (соосаждение) процесі бірге тұнуға ұқсас, бірақ екеуі екі түрлі жағдай. Қосатұнудың орындалуының мынадай түрлері бар: иондардың беттік </a:t>
            </a:r>
            <a:r>
              <a:rPr lang="kk-KZ" sz="2400" i="1" dirty="0">
                <a:effectLst/>
                <a:latin typeface="Times New Roman" panose="02020603050405020304" pitchFamily="18" charset="0"/>
                <a:ea typeface="Calibri" panose="020F0502020204030204" pitchFamily="34" charset="0"/>
                <a:cs typeface="Times New Roman" panose="02020603050405020304" pitchFamily="18" charset="0"/>
              </a:rPr>
              <a:t>адсорбциясы, окклюзия, изоморфты қосатұну және инклюзия.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kk-KZ" sz="2400" dirty="0">
                <a:effectLst/>
                <a:latin typeface="Times New Roman" panose="02020603050405020304" pitchFamily="18" charset="0"/>
                <a:ea typeface="Calibri" panose="020F0502020204030204" pitchFamily="34" charset="0"/>
              </a:rPr>
              <a:t>Адсорбция түзілген тұнбаның бетіне бөгде қосылыстардың тұнуы. Ол тұнбаның массасының артуына себепші, сондықтан талдау нәтижесі қате болады. Адсорбция 1) тұнбаның беттік ауданына  2) бөгде қосылыстардың концентрациясына   3) температураға тәуелді, температура артқан сайын адсорбция төмендейді. Адсорбция майда кристалды және аморфты тұнбалардың ластануын тудырады. </a:t>
            </a:r>
            <a:endParaRPr lang="ru-RU" dirty="0"/>
          </a:p>
        </p:txBody>
      </p:sp>
      <p:sp>
        <p:nvSpPr>
          <p:cNvPr id="4" name="Номер слайда 3">
            <a:extLst>
              <a:ext uri="{FF2B5EF4-FFF2-40B4-BE49-F238E27FC236}">
                <a16:creationId xmlns:a16="http://schemas.microsoft.com/office/drawing/2014/main" id="{355B2B60-1028-4EF6-8C82-DCF7638AE8AE}"/>
              </a:ext>
            </a:extLst>
          </p:cNvPr>
          <p:cNvSpPr>
            <a:spLocks noGrp="1"/>
          </p:cNvSpPr>
          <p:nvPr>
            <p:ph type="sldNum" sz="quarter" idx="15"/>
          </p:nvPr>
        </p:nvSpPr>
        <p:spPr/>
        <p:txBody>
          <a:bodyPr/>
          <a:lstStyle/>
          <a:p>
            <a:fld id="{D6F87789-79C0-4369-89FF-5E19A7612EE5}" type="slidenum">
              <a:rPr lang="ru-RU" smtClean="0"/>
              <a:pPr/>
              <a:t>8</a:t>
            </a:fld>
            <a:endParaRPr lang="ru-RU"/>
          </a:p>
        </p:txBody>
      </p:sp>
    </p:spTree>
    <p:extLst>
      <p:ext uri="{BB962C8B-B14F-4D97-AF65-F5344CB8AC3E}">
        <p14:creationId xmlns:p14="http://schemas.microsoft.com/office/powerpoint/2010/main" val="979510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9266646-9594-4AA1-9CCA-BBABC5458A6F}"/>
              </a:ext>
            </a:extLst>
          </p:cNvPr>
          <p:cNvSpPr>
            <a:spLocks noGrp="1"/>
          </p:cNvSpPr>
          <p:nvPr>
            <p:ph sz="quarter" idx="1"/>
          </p:nvPr>
        </p:nvSpPr>
        <p:spPr>
          <a:xfrm>
            <a:off x="457200" y="332656"/>
            <a:ext cx="7671816" cy="6141296"/>
          </a:xfrm>
        </p:spPr>
        <p:txBody>
          <a:bodyPr>
            <a:normAutofit/>
          </a:bodyPr>
          <a:lstStyle/>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Сонымен адсорция процесіне қандай иондар бейім екен:</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1. Панет-Фаянс-Хан ережесі: кристалдық торға концентрациясы, зарядтары бірдей иондардан ерігіштігі төмен ион адсорбцияланады және тұнбаның өз ионының тартылуы басым болады.  Нәтижесінде бөлшектің беті зарядталады (оң немесе теріс), ерітіндіден қарама-қарсы ион адсорбцияланады. Мысалы, AgI↓ тұнба бетіне AgNO</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және CH</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COOAg қатысында күміс иондары және қарама-қарсы ион ретінде ацетат адсорбцияланада, себебі CH</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COOAg ерігіштігі AgNO</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төмен. Сызба ретінде былай жазылады: AgI∙ Ag</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│CH</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COO</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91256A3A-E94C-42E1-BAB5-1F60EACFA4EB}"/>
              </a:ext>
            </a:extLst>
          </p:cNvPr>
          <p:cNvSpPr>
            <a:spLocks noGrp="1"/>
          </p:cNvSpPr>
          <p:nvPr>
            <p:ph type="sldNum" sz="quarter" idx="15"/>
          </p:nvPr>
        </p:nvSpPr>
        <p:spPr/>
        <p:txBody>
          <a:bodyPr/>
          <a:lstStyle/>
          <a:p>
            <a:fld id="{D6F87789-79C0-4369-89FF-5E19A7612EE5}" type="slidenum">
              <a:rPr lang="ru-RU" smtClean="0"/>
              <a:pPr/>
              <a:t>9</a:t>
            </a:fld>
            <a:endParaRPr lang="ru-RU"/>
          </a:p>
        </p:txBody>
      </p:sp>
    </p:spTree>
    <p:extLst>
      <p:ext uri="{BB962C8B-B14F-4D97-AF65-F5344CB8AC3E}">
        <p14:creationId xmlns:p14="http://schemas.microsoft.com/office/powerpoint/2010/main" val="27392853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TM03090434[[fn=Дерево]]</Template>
  <TotalTime>4461</TotalTime>
  <Words>1486</Words>
  <Application>Microsoft Office PowerPoint</Application>
  <PresentationFormat>Экран (4:3)</PresentationFormat>
  <Paragraphs>72</Paragraphs>
  <Slides>17</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17</vt:i4>
      </vt:variant>
    </vt:vector>
  </HeadingPairs>
  <TitlesOfParts>
    <vt:vector size="24" baseType="lpstr">
      <vt:lpstr>Calibri</vt:lpstr>
      <vt:lpstr>Cambria Math</vt:lpstr>
      <vt:lpstr>Century Schoolbook</vt:lpstr>
      <vt:lpstr>Times New Roman</vt:lpstr>
      <vt:lpstr>Wingdings</vt:lpstr>
      <vt:lpstr>Wingdings 2</vt:lpstr>
      <vt:lpstr>Эркер</vt:lpstr>
      <vt:lpstr>Әл-Фараби атындағы Қазақ ұлттық университеті Химия және химиялық технология факультеті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 Химия және химиялық технология факультеті</dc:title>
  <dc:creator>1</dc:creator>
  <cp:lastModifiedBy>Акмарал Исмаилова</cp:lastModifiedBy>
  <cp:revision>162</cp:revision>
  <dcterms:created xsi:type="dcterms:W3CDTF">2012-02-27T19:01:21Z</dcterms:created>
  <dcterms:modified xsi:type="dcterms:W3CDTF">2021-03-17T08:40:44Z</dcterms:modified>
</cp:coreProperties>
</file>